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6" r:id="rId3"/>
    <p:sldId id="258" r:id="rId4"/>
    <p:sldId id="260" r:id="rId5"/>
    <p:sldId id="266" r:id="rId6"/>
    <p:sldId id="261" r:id="rId7"/>
    <p:sldId id="262" r:id="rId8"/>
    <p:sldId id="265" r:id="rId9"/>
    <p:sldId id="267" r:id="rId10"/>
    <p:sldId id="268" r:id="rId11"/>
    <p:sldId id="270" r:id="rId12"/>
    <p:sldId id="269" r:id="rId13"/>
    <p:sldId id="271" r:id="rId14"/>
    <p:sldId id="281" r:id="rId15"/>
    <p:sldId id="272" r:id="rId16"/>
    <p:sldId id="273" r:id="rId17"/>
    <p:sldId id="259" r:id="rId18"/>
    <p:sldId id="274" r:id="rId19"/>
    <p:sldId id="275" r:id="rId20"/>
    <p:sldId id="276" r:id="rId21"/>
    <p:sldId id="277" r:id="rId22"/>
    <p:sldId id="279" r:id="rId23"/>
    <p:sldId id="280" r:id="rId24"/>
    <p:sldId id="278" r:id="rId2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4"/>
    <p:restoredTop sz="94656"/>
  </p:normalViewPr>
  <p:slideViewPr>
    <p:cSldViewPr snapToGrid="0">
      <p:cViewPr varScale="1">
        <p:scale>
          <a:sx n="107" d="100"/>
          <a:sy n="107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3.7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17249,'13'17'0,"57"46"0,-18 0 0,2-10 0,7 3 0,0 0 0,3 1-861,5 2 1,6 2 860,-10-10 0,4 2 0,0 0-882,3 1 1,0-1-1,6 5 882,-16-10 0,5 4 0,1 2 0,1 0 0,0-1-306,-2-1 1,1-2 0,0 1 0,2 0-1,1 2 306,-1-1 0,2 2 0,2 1 0,1 0 0,-2 0 0,0-1-307,-5-2 1,-1 1 0,0-1 0,0 0 0,0-1 0,0 1 306,2-1 0,0-1 0,0 0 0,0 0 0,0 1 0,-2 1-180,0 0 0,-2 2 1,0 0-1,-1 1 1,0-1-1,0-1 180,12 8 0,-1-2 0,0 1 0,0 0 0,-2 2-50,0 1 0,0 2 0,-2 0 0,1 0 0,-1-2 50,-3-6 0,-1-1 0,0-1 0,-1-1 0,0 0 0,12 12 0,-1-1 0,-1-2 0,-1-2 0,-8-7 0,-1-3 0,-1-1 0,-1-4 0,9 4 0,0-4 0,-6-2 0,10 11 0,-5-7 474,-13-17 1,-7-5-475,0 4 2424,-16-13-2424,-23-12 3276,-2-2-2853,8 7 2853,-4-8-1020,4 8 1020,-3-7-2974,-7 6-100,3 0-202,0 3 0,-7-4 0,-1-4 0,-9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4.4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6506 1 8191,'-42'78'0,"11"-28"0,-4 0 1405,-8 6 1,-7 0-1406,-2-8 0,-8 0 0,-3 1 0,-8 5 0,-3 0 0,-7-1 42,6-10 1,-6 0 0,-2-2-1,-3 0-42,11-6 0,-3 0 0,-1-1 0,-1 0 0,-2 0-181,-8 1 0,-2 0 0,-1 0 1,-2-1-1,1 2 181,13-6 0,-1 1 0,-1 0 0,0 0 0,0 1 0,0 0 0,-3 0 0,0 1 0,-1 0 0,1 0 0,0 2 0,1 1 0,2 1 0,1 1 0,0 2 0,1 0 0,-1 1 0,-1 1-237,-4 1 1,-2 0-1,-1 1 1,2 1-1,0 1 1,3 1 236,5-1 0,1 2 0,2 1 0,1 0 0,0 1 0,-1-2-110,-1 0 0,-1 0 1,0-1-1,2 1 1,1 1-1,2 2 110,6 0 0,1 2 0,3 1 0,0 1 0,2-1 0,1-2 44,-4 4 1,1-1 0,2-1 0,2 1-1,1 2-44,0 4 0,2 2 0,1 1 0,1 0 0,3-2 110,-5 5 0,3 0 1,2-2-1,0 1-110,3-3 0,1 0 0,1 0 0,2-3 462,-7 10 1,3-2-1,1-2-462,5-5 0,2-2 0,4-5 1425,4-3 0,5-6-1425,-11 28 3276,35-54-2791,4-18 2791,0-17-2957,-4 4 0,3-8 0,-3 17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5.3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0 165 24575,'49'0'0,"25"0"0,-8 0 0,7 0-1639,22 0 1,10 0 818,-34 0 1,5 0 0,2 0 0,1 0-1,7 0 1,1 0 0,2 0 0,3 0 452,-9 0 0,3 0 1,1 0-1,0 0 0,0 0 367,-1 0 0,-1 0 0,1 1 0,2-1 0,4-1-220,-9 0 1,5-1-1,2 0 1,1 0-1,0 0 1,-2 0-1,-3 0 220,1 1 0,-2 1 0,-2 0 0,0-1 0,2 1 0,3-1-345,-1 0 1,4-1 0,2 0-1,0 0 1,0 0 0,-2 0-1,-3 0 345,1 0 0,-2 1 0,-2-1 0,-1 0 0,0 0 0,1 0-129,-1 0 1,0 0-1,0 0 1,-1 0 0,1-1-1,1 0 129,2-1 0,1 0 0,0 0 0,0 0 0,0-1 0,-1 1 0,-2 0 0,-1-1 0,1 1 0,-1 0 0,-1 0 0,0 0 0,14-1 0,0-1 0,-2 1 0,0 0 0,-2 1 89,-7 0 1,0 1 0,-2 1 0,-1-1-1,-4 1-89,6-1 0,-2 0 0,-3 0 0,-5 1 533,5 2 1,-4 0 0,-7 0-534,0-2 0,-12-1 3044,-7 2-3044,-40-4 3276,-19 5-2958,-3 0 1,7 0 0,-3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6.4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259 0 24575,'28'5'0,"0"-4"0,26 15 0,10 3-1639,-15-11 1,3 0 1489,11 7 0,8 4 1,-2-1-621,23 4 1,1 0 768,-27-7 0,1 0 0,-1 1 0,1 1 0,-1 1 0,-2 0 0,22 8 0,-3-1 0,-10 1 0,-5-1-188,-16-5 1,-2 0 187,5 6 0,-3 0-685,18 10 685,2 4 0,-31-11 0,-15-5 1494,-13-16-1494,1 13 2036,-6-16-2036,0 4 1844,-7-6-1844,-5 1 946,-16 2-946,-42 24 0,-18 16-850,7-11 1,-6 3 849,4 8 0,-3 2-901,10-8 1,-4 1-1,1 2 901,2 3 0,0 1 0,0-1 0,4-3 0,0-1 0,0 1 0,-6 5 0,0 0 0,3-2 0,10-7 0,3-2 0,0-1 0,-28 19 0,2 1-629,5 3 1,5-4 628,23-24 0,2-2 0,-2 9 0,5-5 0,2-10 1340,1 4-1340,30-19 2716,-1-3-2716,7-1 1602,-5-4-1602,1 0 0,3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34:04.30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24575,'36'15'0,"24"20"0,-17-12 0,6 2-1639,23 16 1,6 5 548,-19-11 0,3 2 1,3 2 1089,18 7 0,5 3 0,0 3-820,-19-8 1,0 3 0,1 1 0,3-1 691,-6-6 1,2-1-1,1 0 1,1 1-1,1 0 128,2 5 0,1 0 0,0 1 0,1 0 0,1 0-402,2 0 1,0-1-1,2 1 1,-1 0 0,1 1 401,-10-5 0,1 1 0,0 1 0,0 0 0,-1-1 0,0 0-531,12 6 0,0-1 0,-1 1 1,0 0-1,0 1 531,-12-5 0,1 1 0,-1 1 0,0 0 0,0-1 0,-1 0-203,10 6 0,0-2 0,-1 0 1,-1 1-1,0 0 203,0 0 0,-1 1 0,0 0 0,-2 1 0,-1-2 0,8 9 0,-2 0 0,-1-1 0,-1 0 0,-4-5 0,0 0 0,-2-1 0,-3 0 197,10 11 0,-4 0 1,-1-1-198,-7-6 0,-3-1 0,-2-1 566,-9-5 0,-3-2 1,-2-1-567,12 11 0,-5-3 1350,-17-15 1,-2-3-1351,4 2 0,-2-3 0,13 12 0,-9-14 0,3 1 0,35 25 0,-23-28 0,3 0 0,-1 0 0,2 1 0,9 4 0,0 1 0,0-4 0,-1 0 0,-7 2 0,-1 1 0,-6-5 0,-3-1 0,25 28 3276,-17-2-2350,-1 16-926,-28-36 0,2 3 899,9 17 0,4 2-899,5-3 0,3 0 0,8 11 0,4-2 0,1-6 0,2-3 0,0 2 0,-1-3 0,-5-10 0,-2-3 0,-15-9 0,-4-3 1723,14 6-1723,-27-22 1068,-18-5-1068,-3-4 566,-1 1-566,-2-1 1787,2 1-1787,4 3 0,-6-3 0,5 0 0,-25-15 0,-11-13 0,-12-10 0,-3-33 0,23 38 0,5-14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34:05.1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8611 1 24575,'-53'57'0,"12"-6"0,-4-15 0,-4 0-1639,3 4 1,-4 1 1296,-27 9 1,-8 1-752,18-8 1,-3 1 0,-3 2 963,11-6 0,-1 1 0,-2 1 1,-1 0-658,-11 5 1,-3 0 0,0 0-1,-1 3 786,13-5 0,-1 1 0,1 1 0,-2 0 0,-1 0-635,-7 0 0,-1 0 0,-1 0 0,-1 1 0,2 1 635,-2 4 0,0 1 0,1 2 0,0-1 0,-1 0-328,-1-1 1,-1-1-1,1 0 1,0 1 0,1 1 327,2 1 0,0 1 0,2 1 0,0-1 0,0 1-136,3-3 1,0 0-1,0 0 1,1 0-1,1 1 136,4-2 0,0 1 0,2-1 0,-1 1 0,1-2 50,3-1 0,0-1 1,1-1-1,0 0 0,2 0-50,-9 7 0,1 0 0,2 0 0,0 1 0,3 0 0,1 1 0,2 0 0,-1-3 0,-14 11 0,1-2 0,1 2 0,19-15 0,1 1 0,-1 1 0,1-2 0,-17 17 0,-1-2 0,-1-1 0,16-16 0,-2-1 0,-1 0 0,1 0 0,-3 2 0,-1 1 0,0-1 0,0 0 0,-2-1 0,0-1 0,-1 0 0,0 0 153,-1 0 1,-1 0 0,0 1 0,2-1-154,5-2 0,1-1 0,0 1 0,1-1 357,-20 13 1,0-1 0,3-1-358,10-5 0,2-2 0,0-1 654,3-4 0,0-2 0,4 0-654,-9 11 0,4-3 1414,11-9 0,2-2-1414,7-8 0,0-2 0,-2 5 0,-2-2 0,-7-3 0,-3 0 949,-13 12 0,-3 1-949,0-3 0,-1 1 0,-4 3 0,-1 1 0,6-5 0,1 0 0,9 2 0,3-1 0,9-11 0,4-3 2618,-18 18-2618,30-23 1969,21-14-1969,6 1 709,2-1-709,-6 4 2063,3-7-2063,21-17 99,-6 1 1,11-8-1,-13 13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34:06.1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0 231 24575,'18'4'0,"0"-1"0,-10-3 0,10 0 0,38 0 0,18 0 0,-6 0 0,8 0-1174,7 0 1,4 0 1173,-17 0 0,2 1 0,2-2 0,6-4 0,3-2 0,1 1 0,4 5 0,2 1 0,2-3-676,-18-4 0,1-3 1,1 0-1,1 2 676,3 4 0,2 1 0,0 1 0,0-2-820,2-2 1,1-2 0,0 0 0,0 1 637,2 2 1,-1-1-1,1 2 1,0 0 181,-3 0 0,0 1 0,0 1 0,0 0 0,-2-1 0,-1 0 0,1 1 0,0 1-686,1 0 1,1 1 0,0 1-1,-1-1 686,-6 0 0,-1 0 0,0 0 0,2 0 0,6 0 0,2 0 0,0 0 0,-1 0 0,-4-2 0,-1 0 0,0-1 0,-2 1 0,22-1 0,-1 0 0,-1-2-137,-4-1 0,0-1 0,-7 1 137,7 0 0,-3 2 485,10-1 0,-6 1-485,-38 4 0,-3 0 0,5 0 0,-9 0 3238,-17 0-3238,-43-18 0,-1 13 0,-20-13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34:11.6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24575,'28'30'0,"-4"0"0,0-12 0,-8 1 0,18 1 0,8 7 0,40 26-459,-35-25 0,3 2 459,22 12 0,4 2-1615,0-3 1,3-1 1614,-16-9 0,3 0 0,0 0 0,-1 0 0,0 0 0,1 0 0,6 4 0,0 0 0,0-2-805,-5-4 1,-2-1 0,0 2 804,1 2 0,-1 2 0,-2-2-668,18 5 1,-3-1 667,-6 3 0,-4 0 52,-14-11 1,-3 0-53,-7 0 0,-3-3 2509,7-2-2509,-17-1 2635,-27-10-2635,-9 0 1892,-10 6-1892,-4-3 754,-5 9-754,-21 31 0,4-4 0,-3 16 0,-5 8-1283,5-10 1,-4 2 1282,2-1 0,-6 5 0,-1 0-970,-2-3 0,-3-1 0,-2 0 970,-1 1 0,-1 0 0,-1-1 0,-2 1 0,0 0 0,2-3 0,10-6 0,2-2 0,2-2 0,-11 15 0,5-5 0,17-18 0,5-6 0,-1 3 0,17-30 0,14-59 0,3-21 0,0 2 0,0 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4.4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6506 1 8191,'-42'78'0,"11"-28"0,-4 0 1405,-8 6 1,-7 0-1406,-2-8 0,-8 0 0,-3 1 0,-8 5 0,-3 0 0,-7-1 42,6-10 1,-6 0 0,-2-2-1,-3 0-42,11-6 0,-3 0 0,-1-1 0,-1 0 0,-2 0-181,-8 1 0,-2 0 0,-1 0 1,-2-1-1,1 2 181,13-6 0,-1 1 0,-1 0 0,0 0 0,0 1 0,0 0 0,-3 0 0,0 1 0,-1 0 0,1 0 0,0 2 0,1 1 0,2 1 0,1 1 0,0 2 0,1 0 0,-1 1 0,-1 1-237,-4 1 1,-2 0-1,-1 1 1,2 1-1,0 1 1,3 1 236,5-1 0,1 2 0,2 1 0,1 0 0,0 1 0,-1-2-110,-1 0 0,-1 0 1,0-1-1,2 1 1,1 1-1,2 2 110,6 0 0,1 2 0,3 1 0,0 1 0,2-1 0,1-2 44,-4 4 1,1-1 0,2-1 0,2 1-1,1 2-44,0 4 0,2 2 0,1 1 0,1 0 0,3-2 110,-5 5 0,3 0 1,2-2-1,0 1-110,3-3 0,1 0 0,1 0 0,2-3 462,-7 10 1,3-2-1,1-2-462,5-5 0,2-2 0,4-5 1425,4-3 0,5-6-1425,-11 28 3276,35-54-2791,4-18 2791,0-17-2957,-4 4 0,3-8 0,-3 17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5.3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0 165 24575,'49'0'0,"25"0"0,-8 0 0,7 0-1639,22 0 1,10 0 818,-34 0 1,5 0 0,2 0 0,1 0-1,7 0 1,1 0 0,2 0 0,3 0 452,-9 0 0,3 0 1,1 0-1,0 0 0,0 0 367,-1 0 0,-1 0 0,1 1 0,2-1 0,4-1-220,-9 0 1,5-1-1,2 0 1,1 0-1,0 0 1,-2 0-1,-3 0 220,1 1 0,-2 1 0,-2 0 0,0-1 0,2 1 0,3-1-345,-1 0 1,4-1 0,2 0-1,0 0 1,0 0 0,-2 0-1,-3 0 345,1 0 0,-2 1 0,-2-1 0,-1 0 0,0 0 0,1 0-129,-1 0 1,0 0-1,0 0 1,-1 0 0,1-1-1,1 0 129,2-1 0,1 0 0,0 0 0,0 0 0,0-1 0,-1 1 0,-2 0 0,-1-1 0,1 1 0,-1 0 0,-1 0 0,0 0 0,14-1 0,0-1 0,-2 1 0,0 0 0,-2 1 89,-7 0 1,0 1 0,-2 1 0,-1-1-1,-4 1-89,6-1 0,-2 0 0,-3 0 0,-5 1 533,5 2 1,-4 0 0,-7 0-534,0-2 0,-12-1 3044,-7 2-3044,-40-4 3276,-19 5-2958,-3 0 1,7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6.4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259 0 24575,'28'5'0,"0"-4"0,26 15 0,10 3-1639,-15-11 1,3 0 1489,11 7 0,8 4 1,-2-1-621,23 4 1,1 0 768,-27-7 0,1 0 0,-1 1 0,1 1 0,-1 1 0,-2 0 0,22 8 0,-3-1 0,-10 1 0,-5-1-188,-16-5 1,-2 0 187,5 6 0,-3 0-685,18 10 685,2 4 0,-31-11 0,-15-5 1494,-13-16-1494,1 13 2036,-6-16-2036,0 4 1844,-7-6-1844,-5 1 946,-16 2-946,-42 24 0,-18 16-850,7-11 1,-6 3 849,4 8 0,-3 2-901,10-8 1,-4 1-1,1 2 901,2 3 0,0 1 0,0-1 0,4-3 0,0-1 0,0 1 0,-6 5 0,0 0 0,3-2 0,10-7 0,3-2 0,0-1 0,-28 19 0,2 1-629,5 3 1,5-4 628,23-24 0,2-2 0,-2 9 0,5-5 0,2-10 1340,1 4-1340,30-19 2716,-1-3-2716,7-1 1602,-5-4-1602,1 0 0,3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3.7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17249,'13'17'0,"57"46"0,-18 0 0,2-10 0,7 3 0,0 0 0,3 1-861,5 2 1,6 2 860,-10-10 0,4 2 0,0 0-882,3 1 1,0-1-1,6 5 882,-16-10 0,5 4 0,1 2 0,1 0 0,0-1-306,-2-1 1,1-2 0,0 1 0,2 0-1,1 2 306,-1-1 0,2 2 0,2 1 0,1 0 0,-2 0 0,0-1-307,-5-2 1,-1 1 0,0-1 0,0 0 0,0-1 0,0 1 306,2-1 0,0-1 0,0 0 0,0 0 0,0 1 0,-2 1-180,0 0 0,-2 2 1,0 0-1,-1 1 1,0-1-1,0-1 180,12 8 0,-1-2 0,0 1 0,0 0 0,-2 2-50,0 1 0,0 2 0,-2 0 0,1 0 0,-1-2 50,-3-6 0,-1-1 0,0-1 0,-1-1 0,0 0 0,12 12 0,-1-1 0,-1-2 0,-1-2 0,-8-7 0,-1-3 0,-1-1 0,-1-4 0,9 4 0,0-4 0,-6-2 0,10 11 0,-5-7 474,-13-17 1,-7-5-475,0 4 2424,-16-13-2424,-23-12 3276,-2-2-2853,8 7 2853,-4-8-1020,4 8 1020,-3-7-2974,-7 6-100,3 0-202,0 3 0,-7-4 0,-1-4 0,-9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4.4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6506 1 8191,'-42'78'0,"11"-28"0,-4 0 1405,-8 6 1,-7 0-1406,-2-8 0,-8 0 0,-3 1 0,-8 5 0,-3 0 0,-7-1 42,6-10 1,-6 0 0,-2-2-1,-3 0-42,11-6 0,-3 0 0,-1-1 0,-1 0 0,-2 0-181,-8 1 0,-2 0 0,-1 0 1,-2-1-1,1 2 181,13-6 0,-1 1 0,-1 0 0,0 0 0,0 1 0,0 0 0,-3 0 0,0 1 0,-1 0 0,1 0 0,0 2 0,1 1 0,2 1 0,1 1 0,0 2 0,1 0 0,-1 1 0,-1 1-237,-4 1 1,-2 0-1,-1 1 1,2 1-1,0 1 1,3 1 236,5-1 0,1 2 0,2 1 0,1 0 0,0 1 0,-1-2-110,-1 0 0,-1 0 1,0-1-1,2 1 1,1 1-1,2 2 110,6 0 0,1 2 0,3 1 0,0 1 0,2-1 0,1-2 44,-4 4 1,1-1 0,2-1 0,2 1-1,1 2-44,0 4 0,2 2 0,1 1 0,1 0 0,3-2 110,-5 5 0,3 0 1,2-2-1,0 1-110,3-3 0,1 0 0,1 0 0,2-3 462,-7 10 1,3-2-1,1-2-462,5-5 0,2-2 0,4-5 1425,4-3 0,5-6-1425,-11 28 3276,35-54-2791,4-18 2791,0-17-2957,-4 4 0,3-8 0,-3 17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5.3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0 165 24575,'49'0'0,"25"0"0,-8 0 0,7 0-1639,22 0 1,10 0 818,-34 0 1,5 0 0,2 0 0,1 0-1,7 0 1,1 0 0,2 0 0,3 0 452,-9 0 0,3 0 1,1 0-1,0 0 0,0 0 367,-1 0 0,-1 0 0,1 1 0,2-1 0,4-1-220,-9 0 1,5-1-1,2 0 1,1 0-1,0 0 1,-2 0-1,-3 0 220,1 1 0,-2 1 0,-2 0 0,0-1 0,2 1 0,3-1-345,-1 0 1,4-1 0,2 0-1,0 0 1,0 0 0,-2 0-1,-3 0 345,1 0 0,-2 1 0,-2-1 0,-1 0 0,0 0 0,1 0-129,-1 0 1,0 0-1,0 0 1,-1 0 0,1-1-1,1 0 129,2-1 0,1 0 0,0 0 0,0 0 0,0-1 0,-1 1 0,-2 0 0,-1-1 0,1 1 0,-1 0 0,-1 0 0,0 0 0,14-1 0,0-1 0,-2 1 0,0 0 0,-2 1 89,-7 0 1,0 1 0,-2 1 0,-1-1-1,-4 1-89,6-1 0,-2 0 0,-3 0 0,-5 1 533,5 2 1,-4 0 0,-7 0-534,0-2 0,-12-1 3044,-7 2-3044,-40-4 3276,-19 5-2958,-3 0 1,7 0 0,-3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6.4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259 0 24575,'28'5'0,"0"-4"0,26 15 0,10 3-1639,-15-11 1,3 0 1489,11 7 0,8 4 1,-2-1-621,23 4 1,1 0 768,-27-7 0,1 0 0,-1 1 0,1 1 0,-1 1 0,-2 0 0,22 8 0,-3-1 0,-10 1 0,-5-1-188,-16-5 1,-2 0 187,5 6 0,-3 0-685,18 10 685,2 4 0,-31-11 0,-15-5 1494,-13-16-1494,1 13 2036,-6-16-2036,0 4 1844,-7-6-1844,-5 1 946,-16 2-946,-42 24 0,-18 16-850,7-11 1,-6 3 849,4 8 0,-3 2-901,10-8 1,-4 1-1,1 2 901,2 3 0,0 1 0,0-1 0,4-3 0,0-1 0,0 1 0,-6 5 0,0 0 0,3-2 0,10-7 0,3-2 0,0-1 0,-28 19 0,2 1-629,5 3 1,5-4 628,23-24 0,2-2 0,-2 9 0,5-5 0,2-10 1340,1 4-1340,30-19 2716,-1-3-2716,7-1 1602,-5-4-1602,1 0 0,3 0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14:05:33.7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17249,'13'17'0,"57"46"0,-18 0 0,2-10 0,7 3 0,0 0 0,3 1-861,5 2 1,6 2 860,-10-10 0,4 2 0,0 0-882,3 1 1,0-1-1,6 5 882,-16-10 0,5 4 0,1 2 0,1 0 0,0-1-306,-2-1 1,1-2 0,0 1 0,2 0-1,1 2 306,-1-1 0,2 2 0,2 1 0,1 0 0,-2 0 0,0-1-307,-5-2 1,-1 1 0,0-1 0,0 0 0,0-1 0,0 1 306,2-1 0,0-1 0,0 0 0,0 0 0,0 1 0,-2 1-180,0 0 0,-2 2 1,0 0-1,-1 1 1,0-1-1,0-1 180,12 8 0,-1-2 0,0 1 0,0 0 0,-2 2-50,0 1 0,0 2 0,-2 0 0,1 0 0,-1-2 50,-3-6 0,-1-1 0,0-1 0,-1-1 0,0 0 0,12 12 0,-1-1 0,-1-2 0,-1-2 0,-8-7 0,-1-3 0,-1-1 0,-1-4 0,9 4 0,0-4 0,-6-2 0,10 11 0,-5-7 474,-13-17 1,-7-5-475,0 4 2424,-16-13-2424,-23-12 3276,-2-2-2853,8 7 2853,-4-8-1020,4 8 1020,-3-7-2974,-7 6-100,3 0-202,0 3 0,-7-4 0,-1-4 0,-9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4362A-BBE7-FD4A-A0F8-C756B40874BB}" type="datetimeFigureOut">
              <a:rPr lang="en-NO" smtClean="0"/>
              <a:t>04/05/2023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62C99-58FD-5942-A50A-45E165EC2BC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49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F116-7352-A6F2-D704-CE512DD96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A8CD6-CE43-0119-F005-A645CD6E1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D8C6C-7D3E-960D-1627-BF597CF6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DDEB7-F462-9940-B535-E4C7CAD546E1}" type="datetime1">
              <a:rPr lang="nb-NO" smtClean="0"/>
              <a:t>04.05.2023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463BC-7AD2-04BA-39BE-00293B9C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71135-99C8-E4CD-CFBE-FA745957F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10310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9A7B-D12B-C7AB-56FE-6DBCF9F08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ADD4F-2DE0-D1D5-A26F-FDCD2D795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9FC0-22C3-8C85-43BE-68C65F87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D96D-DB03-764F-8517-ED72EF53D44C}" type="datetime1">
              <a:rPr lang="nb-NO" smtClean="0"/>
              <a:t>04.05.2023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E396-90EE-E22F-9474-93290FFB3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FDFF8-A962-84CF-8678-A44D605A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82829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A875E-9B8D-1EAF-1E30-344390ADF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444319-6063-1F81-FDE2-C33CF3A94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C7412-8559-9DAD-510D-49059E1E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A48B0-CEC3-2C40-B85E-5133F511C0F9}" type="datetime1">
              <a:rPr lang="nb-NO" smtClean="0"/>
              <a:t>04.05.2023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CBE07-BF93-7A0A-33D1-C7450350F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9D9D9-C7F4-07E6-F3DE-02DE6A82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64489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D19B-A345-060F-333D-A2341285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07922-1511-78B5-66C6-F6D3E3788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96085-1624-3809-BBC0-1C187C788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1CF27-8BFD-9D46-8E1F-BA9123423D19}" type="datetime1">
              <a:rPr lang="nb-NO" smtClean="0"/>
              <a:t>04.05.2023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CADFE-F7F7-3271-7D01-F1BE98887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66DA7-9364-D855-72CA-B2C481BA8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820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461D-B292-18AF-5F91-D6790F047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D6897-810A-D3B9-CF59-359402000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575C8-419A-BFEA-4A7E-ACCFECB5D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D900-CA54-DB4A-8061-BE4106A3D7BF}" type="datetime1">
              <a:rPr lang="nb-NO" smtClean="0"/>
              <a:t>04.05.2023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9AB4D-F997-DEC5-ED9C-4DD63F1B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1E771-E4D1-CA9F-DC4E-3162897E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2823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54C7-DF51-F447-10C0-31E5E0708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66D2A-04B8-7E34-68EC-37E59BF72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320F1-B771-7888-42A7-3D61B186A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20D18-2082-4013-56B0-1F7D1FA5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3955C-ADAB-B24E-803E-372FBB1040A5}" type="datetime1">
              <a:rPr lang="nb-NO" smtClean="0"/>
              <a:t>04.05.2023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DE7D8-EA5E-1854-F2FA-84479D67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B74D0-A6CC-102E-A578-241356C7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6712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610A-73A5-E932-F28C-7445274CC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D64FF-6DFA-DBB7-3623-3BF0FA5DF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5A98F-A836-691A-51EF-35CD63B2B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559710-78EE-91C4-F94E-D815F6762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BF3DBA-A741-0152-AE8F-61384FBDB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B17F1E-A3BB-4B7F-2D36-D6F402C4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F93C2-1CDB-8847-983D-E40D4D30961E}" type="datetime1">
              <a:rPr lang="nb-NO" smtClean="0"/>
              <a:t>04.05.2023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7C353F-BE95-10DD-9EBC-9F5023668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8A363F-DBA5-2106-F89B-FFB24023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9291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B245-26AD-D9D1-8858-05E6FC64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AED1B-78B2-742E-07B1-5B2665BB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A310A-8C44-3244-A668-54F7EA634946}" type="datetime1">
              <a:rPr lang="nb-NO" smtClean="0"/>
              <a:t>04.05.2023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FC0A8-6CA8-38F4-9D4B-9EC7D055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8D369-918B-41AF-B04F-4FD4544D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3615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83125E-1EEA-C524-07EA-CB4FD327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50108-8370-0049-B8A1-96781F773EC9}" type="datetime1">
              <a:rPr lang="nb-NO" smtClean="0"/>
              <a:t>04.05.2023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3FDD7-891F-1A94-A35E-25D2ACB2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08D3E-A5C6-5FAE-9852-57150BE1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74551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9C43-A13E-8281-3B7A-96E7A74D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103C7-9B78-0AFF-4991-26AA91850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4AF46-D830-EBA1-74A9-3FF71604F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81CC5-19FC-FAEE-094C-E36B205F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70DB-F8B4-8F44-B999-1B50E111C5E9}" type="datetime1">
              <a:rPr lang="nb-NO" smtClean="0"/>
              <a:t>04.05.2023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368DE-4AC0-F358-2D83-30A26F55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3A015-5567-89F5-8C3E-677F2DD6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780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F327F-9D36-E317-B309-47EC91E8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8A7D8-32A4-D76B-6A70-177BDDF8B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B7149-9E9C-6C38-5F21-CC9693414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33B17-6323-1EC1-3382-FFCDC8AA9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D4D6-9421-6045-B81F-C12CDCFF2CD6}" type="datetime1">
              <a:rPr lang="nb-NO" smtClean="0"/>
              <a:t>04.05.2023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6859D-ECE7-E4B2-F5F9-0036DD32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08D0B-89AF-24AB-41EE-643FF126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1626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ADB05-2335-6C63-BBBB-39BA0D9D4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38D9D-CA26-05CE-62CA-C19BF6FD2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03358-7F69-BB19-4B3F-D7F01B18C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2FE7C-C00E-C247-9A3A-5A3AB9EA4A15}" type="datetime1">
              <a:rPr lang="nb-NO" smtClean="0"/>
              <a:t>04.05.2023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9053A-0082-9C2F-C9AA-2117C6AC0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5F990-D91C-3FD3-08B8-4ECD34E4C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94DE2-A9F7-6744-B4CB-820F5E05DB83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6401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snews.com/pictures/houston-harvey-floods-before-and-after/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snews.com/pictures/houston-harvey-floods-before-and-after/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5.png"/><Relationship Id="rId5" Type="http://schemas.openxmlformats.org/officeDocument/2006/relationships/image" Target="../media/image32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0.png"/><Relationship Id="rId12" Type="http://schemas.openxmlformats.org/officeDocument/2006/relationships/customXml" Target="../ink/ink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5.xml"/><Relationship Id="rId11" Type="http://schemas.openxmlformats.org/officeDocument/2006/relationships/image" Target="../media/image340.png"/><Relationship Id="rId5" Type="http://schemas.openxmlformats.org/officeDocument/2006/relationships/image" Target="../media/image34.png"/><Relationship Id="rId10" Type="http://schemas.openxmlformats.org/officeDocument/2006/relationships/customXml" Target="../ink/ink7.xml"/><Relationship Id="rId4" Type="http://schemas.openxmlformats.org/officeDocument/2006/relationships/image" Target="../media/image33.jpe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35.png"/><Relationship Id="rId18" Type="http://schemas.openxmlformats.org/officeDocument/2006/relationships/customXml" Target="../ink/ink14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0.png"/><Relationship Id="rId7" Type="http://schemas.openxmlformats.org/officeDocument/2006/relationships/image" Target="../media/image320.png"/><Relationship Id="rId12" Type="http://schemas.openxmlformats.org/officeDocument/2006/relationships/customXml" Target="../ink/ink12.xml"/><Relationship Id="rId17" Type="http://schemas.openxmlformats.org/officeDocument/2006/relationships/image" Target="../media/image38.png"/><Relationship Id="rId2" Type="http://schemas.openxmlformats.org/officeDocument/2006/relationships/video" Target="../media/media1.mp4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1" Type="http://schemas.microsoft.com/office/2007/relationships/media" Target="../media/media1.mp4"/><Relationship Id="rId6" Type="http://schemas.openxmlformats.org/officeDocument/2006/relationships/customXml" Target="../ink/ink9.xml"/><Relationship Id="rId11" Type="http://schemas.openxmlformats.org/officeDocument/2006/relationships/image" Target="../media/image340.png"/><Relationship Id="rId5" Type="http://schemas.openxmlformats.org/officeDocument/2006/relationships/image" Target="../media/image34.png"/><Relationship Id="rId15" Type="http://schemas.openxmlformats.org/officeDocument/2006/relationships/image" Target="../media/image37.emf"/><Relationship Id="rId23" Type="http://schemas.openxmlformats.org/officeDocument/2006/relationships/image" Target="../media/image41.png"/><Relationship Id="rId10" Type="http://schemas.openxmlformats.org/officeDocument/2006/relationships/customXml" Target="../ink/ink11.xml"/><Relationship Id="rId19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3.png"/><Relationship Id="rId14" Type="http://schemas.openxmlformats.org/officeDocument/2006/relationships/image" Target="../media/image36.png"/><Relationship Id="rId22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8.emf"/><Relationship Id="rId7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3EF7-8362-9500-ADF6-5577F92B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BA94-2068-1AFD-4D08-29DCCB610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5EDB2-E183-D7A0-42D9-8EE4F903A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6810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CD5B-7F04-AB7C-8247-DF8911CF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51303-B65C-014A-934B-827D3C8F8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253331"/>
            <a:ext cx="6091873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95A27-3B04-6F05-D59A-70410B40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8118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CD5B-7F04-AB7C-8247-DF8911CFF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451303-B65C-014A-934B-827D3C8F8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063" y="1253331"/>
            <a:ext cx="6091873" cy="4351338"/>
          </a:xfrm>
        </p:spPr>
      </p:pic>
      <p:pic>
        <p:nvPicPr>
          <p:cNvPr id="6146" name="Picture 2" descr="Pin on Ultimate Customer Service Experience">
            <a:extLst>
              <a:ext uri="{FF2B5EF4-FFF2-40B4-BE49-F238E27FC236}">
                <a16:creationId xmlns:a16="http://schemas.microsoft.com/office/drawing/2014/main" id="{A4F597AC-C4C1-9C60-3B42-2459A55A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608979"/>
            <a:ext cx="2263386" cy="192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moji World Smileys &amp; Emoji:Amazon.com:Appstore for Android">
            <a:extLst>
              <a:ext uri="{FF2B5EF4-FFF2-40B4-BE49-F238E27FC236}">
                <a16:creationId xmlns:a16="http://schemas.microsoft.com/office/drawing/2014/main" id="{AE13F696-3097-A5E8-48AB-C51606399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03" y="4174610"/>
            <a:ext cx="2318265" cy="231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FDC894-F81C-71A7-85A0-CE9431E90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3401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7FFCB9-E884-1647-C876-1EBD663D1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44" y="1398678"/>
            <a:ext cx="4890452" cy="70876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F32649E-91ED-E56B-9E1A-6C36EFE9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2587499"/>
            <a:ext cx="2885303" cy="28853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A181BD-DF3E-D3D9-E4AA-CE837EA0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170" y="2587499"/>
            <a:ext cx="2885303" cy="288530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9E379C-B7EE-D3E1-5373-A934183F2951}"/>
              </a:ext>
            </a:extLst>
          </p:cNvPr>
          <p:cNvCxnSpPr/>
          <p:nvPr/>
        </p:nvCxnSpPr>
        <p:spPr>
          <a:xfrm>
            <a:off x="864973" y="2236573"/>
            <a:ext cx="654908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187A9-1873-94F3-533D-473DBB8A6B94}"/>
              </a:ext>
            </a:extLst>
          </p:cNvPr>
          <p:cNvCxnSpPr/>
          <p:nvPr/>
        </p:nvCxnSpPr>
        <p:spPr>
          <a:xfrm flipH="1">
            <a:off x="2248930" y="2107439"/>
            <a:ext cx="926756" cy="69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F0058F-ED33-882B-9C0E-AF4655961241}"/>
              </a:ext>
            </a:extLst>
          </p:cNvPr>
          <p:cNvCxnSpPr/>
          <p:nvPr/>
        </p:nvCxnSpPr>
        <p:spPr>
          <a:xfrm flipH="1">
            <a:off x="4483821" y="2236573"/>
            <a:ext cx="755444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CC1BAEB-D47D-0779-47F5-0B669D98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608" y="480060"/>
            <a:ext cx="2885304" cy="28853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C36CAF-D03E-D70D-8AFC-0556C3956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1090" y="3492637"/>
            <a:ext cx="2885305" cy="2885305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2635D50-69A6-4F80-C591-2537D639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5247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F32649E-91ED-E56B-9E1A-6C36EFE9B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7012" y="2587499"/>
            <a:ext cx="2885303" cy="28853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A181BD-DF3E-D3D9-E4AA-CE837EA0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70" y="2587499"/>
            <a:ext cx="2885303" cy="288530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9E379C-B7EE-D3E1-5373-A934183F2951}"/>
              </a:ext>
            </a:extLst>
          </p:cNvPr>
          <p:cNvCxnSpPr/>
          <p:nvPr/>
        </p:nvCxnSpPr>
        <p:spPr>
          <a:xfrm>
            <a:off x="864973" y="2236573"/>
            <a:ext cx="654908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D187A9-1873-94F3-533D-473DBB8A6B94}"/>
              </a:ext>
            </a:extLst>
          </p:cNvPr>
          <p:cNvCxnSpPr/>
          <p:nvPr/>
        </p:nvCxnSpPr>
        <p:spPr>
          <a:xfrm flipH="1">
            <a:off x="2248930" y="2107439"/>
            <a:ext cx="926756" cy="69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F0058F-ED33-882B-9C0E-AF4655961241}"/>
              </a:ext>
            </a:extLst>
          </p:cNvPr>
          <p:cNvCxnSpPr/>
          <p:nvPr/>
        </p:nvCxnSpPr>
        <p:spPr>
          <a:xfrm flipH="1">
            <a:off x="4483821" y="2236573"/>
            <a:ext cx="755444" cy="5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CC1BAEB-D47D-0779-47F5-0B669D9885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34608" y="480060"/>
            <a:ext cx="2885304" cy="28853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C36CAF-D03E-D70D-8AFC-0556C3956D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41090" y="3492637"/>
            <a:ext cx="2885305" cy="28853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2B2689-99A9-E2B0-1566-8610E97A9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66" y="1398678"/>
            <a:ext cx="4888007" cy="7087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A96F7F-9B05-B5BB-4062-62FBE74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7426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E422339-2F71-4CA5-9807-D908FDA67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6F71076-AB36-A397-8966-26B60FE6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3143250"/>
            <a:ext cx="3302000" cy="57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77F822-92F4-D3B7-B314-08ECCC6D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endParaRPr lang="en-NO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7CFB6F-9844-4FFA-9782-BBBE846B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41763" y="2136325"/>
            <a:ext cx="3510000" cy="3510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412221-6EA4-7A75-5189-BE26DD1FE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816" y="2059200"/>
            <a:ext cx="3313114" cy="378301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What!?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70744-8179-1764-1D07-65B64428A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8" y="2133600"/>
            <a:ext cx="3511242" cy="351124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DE0F6-C599-26AC-1004-6504E175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20294DE2-A9F7-6744-B4CB-820F5E05DB83}" type="slidenum">
              <a:rPr lang="en-NO" sz="1000"/>
              <a:pPr algn="ctr">
                <a:spcAft>
                  <a:spcPts val="600"/>
                </a:spcAft>
              </a:pPr>
              <a:t>13</a:t>
            </a:fld>
            <a:endParaRPr lang="en-NO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1F1B3-DA8A-B329-9707-FD416263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028" y="772888"/>
            <a:ext cx="4532378" cy="7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5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C9BD-7689-6492-A097-A0F9DA2F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14</a:t>
            </a:fld>
            <a:endParaRPr lang="en-NO"/>
          </a:p>
        </p:txBody>
      </p:sp>
      <p:pic>
        <p:nvPicPr>
          <p:cNvPr id="8194" name="Picture 2" descr="Before and after Harvey's floods">
            <a:extLst>
              <a:ext uri="{FF2B5EF4-FFF2-40B4-BE49-F238E27FC236}">
                <a16:creationId xmlns:a16="http://schemas.microsoft.com/office/drawing/2014/main" id="{4256973E-9646-DAE1-B5FF-E41C0F9589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53331"/>
            <a:ext cx="58046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38247F-B280-BD6A-DA63-7C5F7C3D66B2}"/>
              </a:ext>
            </a:extLst>
          </p:cNvPr>
          <p:cNvSpPr txBox="1"/>
          <p:nvPr/>
        </p:nvSpPr>
        <p:spPr>
          <a:xfrm>
            <a:off x="1204310" y="5697118"/>
            <a:ext cx="5072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3"/>
              </a:rPr>
              <a:t>https://www.cbsnews.com/pictures/houston-harvey-floods-before-and-after/</a:t>
            </a:r>
            <a:endParaRPr lang="en-NO" sz="1200" dirty="0"/>
          </a:p>
        </p:txBody>
      </p:sp>
    </p:spTree>
    <p:extLst>
      <p:ext uri="{BB962C8B-B14F-4D97-AF65-F5344CB8AC3E}">
        <p14:creationId xmlns:p14="http://schemas.microsoft.com/office/powerpoint/2010/main" val="1933346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C9BD-7689-6492-A097-A0F9DA2F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15</a:t>
            </a:fld>
            <a:endParaRPr lang="en-NO"/>
          </a:p>
        </p:txBody>
      </p:sp>
      <p:pic>
        <p:nvPicPr>
          <p:cNvPr id="8194" name="Picture 2" descr="Before and after Harvey's floods">
            <a:extLst>
              <a:ext uri="{FF2B5EF4-FFF2-40B4-BE49-F238E27FC236}">
                <a16:creationId xmlns:a16="http://schemas.microsoft.com/office/drawing/2014/main" id="{4256973E-9646-DAE1-B5FF-E41C0F9589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53331"/>
            <a:ext cx="58046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38247F-B280-BD6A-DA63-7C5F7C3D66B2}"/>
              </a:ext>
            </a:extLst>
          </p:cNvPr>
          <p:cNvSpPr txBox="1"/>
          <p:nvPr/>
        </p:nvSpPr>
        <p:spPr>
          <a:xfrm>
            <a:off x="1204310" y="5697118"/>
            <a:ext cx="5072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3"/>
              </a:rPr>
              <a:t>https://www.cbsnews.com/pictures/houston-harvey-floods-before-and-after/</a:t>
            </a:r>
            <a:endParaRPr lang="en-NO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BDFDA-36C3-A65E-4C00-B0273859E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852" y="2948187"/>
            <a:ext cx="4678469" cy="96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59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C6B7B-6E07-3171-CCEA-313DBC1E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BE5B965-00EC-A2E5-8F4A-64EE495EC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053" y="365125"/>
            <a:ext cx="8061326" cy="3867888"/>
          </a:xfr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0D7786A-C7F4-D369-1BA0-AD5B913A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53" y="3268717"/>
            <a:ext cx="8061326" cy="386788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775A6C-8369-9B2F-BA25-E4FE0E3B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32249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0E39E-8007-B33E-E706-152ED422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17</a:t>
            </a:fld>
            <a:endParaRPr lang="en-NO"/>
          </a:p>
        </p:txBody>
      </p:sp>
      <p:pic>
        <p:nvPicPr>
          <p:cNvPr id="1026" name="Picture 2" descr="TensorFlow - YouTube">
            <a:extLst>
              <a:ext uri="{FF2B5EF4-FFF2-40B4-BE49-F238E27FC236}">
                <a16:creationId xmlns:a16="http://schemas.microsoft.com/office/drawing/2014/main" id="{6882C291-A287-5298-792E-3857CD9D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97" y="746234"/>
            <a:ext cx="2044261" cy="204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93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0E39E-8007-B33E-E706-152ED422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18</a:t>
            </a:fld>
            <a:endParaRPr lang="en-NO"/>
          </a:p>
        </p:txBody>
      </p:sp>
      <p:pic>
        <p:nvPicPr>
          <p:cNvPr id="1026" name="Picture 2" descr="TensorFlow - YouTube">
            <a:extLst>
              <a:ext uri="{FF2B5EF4-FFF2-40B4-BE49-F238E27FC236}">
                <a16:creationId xmlns:a16="http://schemas.microsoft.com/office/drawing/2014/main" id="{6882C291-A287-5298-792E-3857CD9D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97" y="746234"/>
            <a:ext cx="2044261" cy="204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yTorch (@PyTorch) / Twitter">
            <a:extLst>
              <a:ext uri="{FF2B5EF4-FFF2-40B4-BE49-F238E27FC236}">
                <a16:creationId xmlns:a16="http://schemas.microsoft.com/office/drawing/2014/main" id="{D43820BF-7F9A-95DE-FE32-6CB9533C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644" y="746233"/>
            <a:ext cx="2044261" cy="204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CFC29DC-F94C-E9AA-0368-6585A6D28A37}"/>
              </a:ext>
            </a:extLst>
          </p:cNvPr>
          <p:cNvGrpSpPr/>
          <p:nvPr/>
        </p:nvGrpSpPr>
        <p:grpSpPr>
          <a:xfrm>
            <a:off x="1934743" y="1018234"/>
            <a:ext cx="6005160" cy="1664640"/>
            <a:chOff x="1934743" y="1018234"/>
            <a:chExt cx="6005160" cy="166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C8B90E-6549-F303-A3EA-4FB12C6C2BDE}"/>
                    </a:ext>
                  </a:extLst>
                </p14:cNvPr>
                <p14:cNvContentPartPr/>
                <p14:nvPr/>
              </p14:nvContentPartPr>
              <p14:xfrm>
                <a:off x="2393743" y="1018234"/>
                <a:ext cx="2014920" cy="1573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C8B90E-6549-F303-A3EA-4FB12C6C2B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57743" y="982234"/>
                  <a:ext cx="2086560" cy="16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3DD4BBD-0658-623E-BFE9-1340719042E9}"/>
                    </a:ext>
                  </a:extLst>
                </p14:cNvPr>
                <p14:cNvContentPartPr/>
                <p14:nvPr/>
              </p14:nvContentPartPr>
              <p14:xfrm>
                <a:off x="1934743" y="1034434"/>
                <a:ext cx="2342520" cy="1648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3DD4BBD-0658-623E-BFE9-1340719042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8743" y="998794"/>
                  <a:ext cx="2414160" cy="17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F0F98A-8BE7-26AA-C10F-FF16215C131C}"/>
                    </a:ext>
                  </a:extLst>
                </p14:cNvPr>
                <p14:cNvContentPartPr/>
                <p14:nvPr/>
              </p14:nvContentPartPr>
              <p14:xfrm>
                <a:off x="5008423" y="1862794"/>
                <a:ext cx="2674440" cy="59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F0F98A-8BE7-26AA-C10F-FF16215C13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72423" y="1826794"/>
                  <a:ext cx="2746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9A4C33-99FB-46D1-E082-5FC27CF432AE}"/>
                    </a:ext>
                  </a:extLst>
                </p14:cNvPr>
                <p14:cNvContentPartPr/>
                <p14:nvPr/>
              </p14:nvContentPartPr>
              <p14:xfrm>
                <a:off x="7187143" y="1686394"/>
                <a:ext cx="752760" cy="699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9A4C33-99FB-46D1-E082-5FC27CF432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51503" y="1650394"/>
                  <a:ext cx="824400" cy="77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221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6509-8559-1B6F-959C-A6DD60245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O" dirty="0"/>
              <a:t>AI assisted numerics for inverse problems in nonlinear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67CB1-EBAD-D1EE-27C4-F2C1F4849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26" name="Picture 2" descr="Gen-Z, You'll Have to Pry the 'Hostile' Thumbs-Up Emoji From My Old, Dead  Hands - CNET">
            <a:extLst>
              <a:ext uri="{FF2B5EF4-FFF2-40B4-BE49-F238E27FC236}">
                <a16:creationId xmlns:a16="http://schemas.microsoft.com/office/drawing/2014/main" id="{8ADA0442-A4C5-9964-DBEA-F5AE48AE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411" y="3602038"/>
            <a:ext cx="4569177" cy="257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BBE32-FF48-916A-C5CE-E1869041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98328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0E39E-8007-B33E-E706-152ED422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19</a:t>
            </a:fld>
            <a:endParaRPr lang="en-NO"/>
          </a:p>
        </p:txBody>
      </p:sp>
      <p:pic>
        <p:nvPicPr>
          <p:cNvPr id="1026" name="Picture 2" descr="TensorFlow - YouTube">
            <a:extLst>
              <a:ext uri="{FF2B5EF4-FFF2-40B4-BE49-F238E27FC236}">
                <a16:creationId xmlns:a16="http://schemas.microsoft.com/office/drawing/2014/main" id="{6882C291-A287-5298-792E-3857CD9D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97" y="746234"/>
            <a:ext cx="2044261" cy="204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yTorch (@PyTorch) / Twitter">
            <a:extLst>
              <a:ext uri="{FF2B5EF4-FFF2-40B4-BE49-F238E27FC236}">
                <a16:creationId xmlns:a16="http://schemas.microsoft.com/office/drawing/2014/main" id="{D43820BF-7F9A-95DE-FE32-6CB9533C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644" y="746233"/>
            <a:ext cx="2044261" cy="204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CFC29DC-F94C-E9AA-0368-6585A6D28A37}"/>
              </a:ext>
            </a:extLst>
          </p:cNvPr>
          <p:cNvGrpSpPr/>
          <p:nvPr/>
        </p:nvGrpSpPr>
        <p:grpSpPr>
          <a:xfrm>
            <a:off x="1934743" y="1018234"/>
            <a:ext cx="6005160" cy="1664640"/>
            <a:chOff x="1934743" y="1018234"/>
            <a:chExt cx="6005160" cy="166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C8B90E-6549-F303-A3EA-4FB12C6C2BDE}"/>
                    </a:ext>
                  </a:extLst>
                </p14:cNvPr>
                <p14:cNvContentPartPr/>
                <p14:nvPr/>
              </p14:nvContentPartPr>
              <p14:xfrm>
                <a:off x="2393743" y="1018234"/>
                <a:ext cx="2014920" cy="1573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C8B90E-6549-F303-A3EA-4FB12C6C2B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7743" y="982234"/>
                  <a:ext cx="2086560" cy="16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3DD4BBD-0658-623E-BFE9-1340719042E9}"/>
                    </a:ext>
                  </a:extLst>
                </p14:cNvPr>
                <p14:cNvContentPartPr/>
                <p14:nvPr/>
              </p14:nvContentPartPr>
              <p14:xfrm>
                <a:off x="1934743" y="1034434"/>
                <a:ext cx="2342520" cy="1648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3DD4BBD-0658-623E-BFE9-1340719042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98743" y="998794"/>
                  <a:ext cx="2414160" cy="17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F0F98A-8BE7-26AA-C10F-FF16215C131C}"/>
                    </a:ext>
                  </a:extLst>
                </p14:cNvPr>
                <p14:cNvContentPartPr/>
                <p14:nvPr/>
              </p14:nvContentPartPr>
              <p14:xfrm>
                <a:off x="5008423" y="1862794"/>
                <a:ext cx="2674440" cy="59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F0F98A-8BE7-26AA-C10F-FF16215C13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72423" y="1826794"/>
                  <a:ext cx="2746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9A4C33-99FB-46D1-E082-5FC27CF432AE}"/>
                    </a:ext>
                  </a:extLst>
                </p14:cNvPr>
                <p14:cNvContentPartPr/>
                <p14:nvPr/>
              </p14:nvContentPartPr>
              <p14:xfrm>
                <a:off x="7187143" y="1686394"/>
                <a:ext cx="752760" cy="699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9A4C33-99FB-46D1-E082-5FC27CF432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51503" y="1650394"/>
                  <a:ext cx="824400" cy="77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TEST">
            <a:hlinkClick r:id="" action="ppaction://media"/>
            <a:extLst>
              <a:ext uri="{FF2B5EF4-FFF2-40B4-BE49-F238E27FC236}">
                <a16:creationId xmlns:a16="http://schemas.microsoft.com/office/drawing/2014/main" id="{D8F0F29D-0CCF-D1EF-778F-D28D1D3FA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42267" y="3799278"/>
            <a:ext cx="2473920" cy="24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0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0E39E-8007-B33E-E706-152ED422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20</a:t>
            </a:fld>
            <a:endParaRPr lang="en-NO"/>
          </a:p>
        </p:txBody>
      </p:sp>
      <p:pic>
        <p:nvPicPr>
          <p:cNvPr id="1026" name="Picture 2" descr="TensorFlow - YouTube">
            <a:extLst>
              <a:ext uri="{FF2B5EF4-FFF2-40B4-BE49-F238E27FC236}">
                <a16:creationId xmlns:a16="http://schemas.microsoft.com/office/drawing/2014/main" id="{6882C291-A287-5298-792E-3857CD9D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97" y="746234"/>
            <a:ext cx="2044261" cy="204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yTorch (@PyTorch) / Twitter">
            <a:extLst>
              <a:ext uri="{FF2B5EF4-FFF2-40B4-BE49-F238E27FC236}">
                <a16:creationId xmlns:a16="http://schemas.microsoft.com/office/drawing/2014/main" id="{D43820BF-7F9A-95DE-FE32-6CB9533C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644" y="746233"/>
            <a:ext cx="2044261" cy="204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CFC29DC-F94C-E9AA-0368-6585A6D28A37}"/>
              </a:ext>
            </a:extLst>
          </p:cNvPr>
          <p:cNvGrpSpPr/>
          <p:nvPr/>
        </p:nvGrpSpPr>
        <p:grpSpPr>
          <a:xfrm>
            <a:off x="1934743" y="1018234"/>
            <a:ext cx="6005160" cy="1664640"/>
            <a:chOff x="1934743" y="1018234"/>
            <a:chExt cx="6005160" cy="166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C8B90E-6549-F303-A3EA-4FB12C6C2BDE}"/>
                    </a:ext>
                  </a:extLst>
                </p14:cNvPr>
                <p14:cNvContentPartPr/>
                <p14:nvPr/>
              </p14:nvContentPartPr>
              <p14:xfrm>
                <a:off x="2393743" y="1018234"/>
                <a:ext cx="2014920" cy="1573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C8B90E-6549-F303-A3EA-4FB12C6C2B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7743" y="982234"/>
                  <a:ext cx="2086560" cy="16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3DD4BBD-0658-623E-BFE9-1340719042E9}"/>
                    </a:ext>
                  </a:extLst>
                </p14:cNvPr>
                <p14:cNvContentPartPr/>
                <p14:nvPr/>
              </p14:nvContentPartPr>
              <p14:xfrm>
                <a:off x="1934743" y="1034434"/>
                <a:ext cx="2342520" cy="1648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3DD4BBD-0658-623E-BFE9-1340719042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98743" y="998794"/>
                  <a:ext cx="2414160" cy="17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F0F98A-8BE7-26AA-C10F-FF16215C131C}"/>
                    </a:ext>
                  </a:extLst>
                </p14:cNvPr>
                <p14:cNvContentPartPr/>
                <p14:nvPr/>
              </p14:nvContentPartPr>
              <p14:xfrm>
                <a:off x="5008423" y="1862794"/>
                <a:ext cx="2674440" cy="59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F0F98A-8BE7-26AA-C10F-FF16215C13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72423" y="1826794"/>
                  <a:ext cx="2746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B9A4C33-99FB-46D1-E082-5FC27CF432AE}"/>
                    </a:ext>
                  </a:extLst>
                </p14:cNvPr>
                <p14:cNvContentPartPr/>
                <p14:nvPr/>
              </p14:nvContentPartPr>
              <p14:xfrm>
                <a:off x="7187143" y="1686394"/>
                <a:ext cx="752760" cy="699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B9A4C33-99FB-46D1-E082-5FC27CF432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51503" y="1650394"/>
                  <a:ext cx="824400" cy="770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TEST">
            <a:hlinkClick r:id="" action="ppaction://media"/>
            <a:extLst>
              <a:ext uri="{FF2B5EF4-FFF2-40B4-BE49-F238E27FC236}">
                <a16:creationId xmlns:a16="http://schemas.microsoft.com/office/drawing/2014/main" id="{D8F0F29D-0CCF-D1EF-778F-D28D1D3FA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42267" y="3799278"/>
            <a:ext cx="2473920" cy="2473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63395-0062-DDA4-8022-04DBCA21E1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75813" y="3799278"/>
            <a:ext cx="2473920" cy="2473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6F08B17-5A68-5DEF-FB2B-1A30EC9A241D}"/>
                  </a:ext>
                </a:extLst>
              </p14:cNvPr>
              <p14:cNvContentPartPr/>
              <p14:nvPr/>
            </p14:nvContentPartPr>
            <p14:xfrm>
              <a:off x="2042458" y="4045932"/>
              <a:ext cx="2799360" cy="2016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6F08B17-5A68-5DEF-FB2B-1A30EC9A24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6458" y="4010292"/>
                <a:ext cx="2871000" cy="20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7F210FE-E3BA-A957-5E9C-51B1A0CDC61E}"/>
                  </a:ext>
                </a:extLst>
              </p14:cNvPr>
              <p14:cNvContentPartPr/>
              <p14:nvPr/>
            </p14:nvContentPartPr>
            <p14:xfrm>
              <a:off x="1873258" y="3986892"/>
              <a:ext cx="3100320" cy="2311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7F210FE-E3BA-A957-5E9C-51B1A0CDC6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37258" y="3951252"/>
                <a:ext cx="3171960" cy="23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5399D2E-AE21-A08C-9325-20A4BC561E4D}"/>
                  </a:ext>
                </a:extLst>
              </p14:cNvPr>
              <p14:cNvContentPartPr/>
              <p14:nvPr/>
            </p14:nvContentPartPr>
            <p14:xfrm>
              <a:off x="5180938" y="4999572"/>
              <a:ext cx="2060640" cy="86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5399D2E-AE21-A08C-9325-20A4BC561E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44938" y="4963932"/>
                <a:ext cx="21322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769F05D-0F73-80FC-CA70-0199C7986042}"/>
                  </a:ext>
                </a:extLst>
              </p14:cNvPr>
              <p14:cNvContentPartPr/>
              <p14:nvPr/>
            </p14:nvContentPartPr>
            <p14:xfrm>
              <a:off x="6607978" y="4599252"/>
              <a:ext cx="799560" cy="1054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769F05D-0F73-80FC-CA70-0199C798604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72338" y="4563252"/>
                <a:ext cx="871200" cy="11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935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7AC92-64BD-8F4A-F2C4-768E1B69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21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B438A-1EB8-6415-DE05-B26550475ED3}"/>
              </a:ext>
            </a:extLst>
          </p:cNvPr>
          <p:cNvSpPr/>
          <p:nvPr/>
        </p:nvSpPr>
        <p:spPr>
          <a:xfrm>
            <a:off x="4515278" y="749652"/>
            <a:ext cx="316144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NO" sz="9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TEORI</a:t>
            </a:r>
          </a:p>
        </p:txBody>
      </p:sp>
      <p:pic>
        <p:nvPicPr>
          <p:cNvPr id="8194" name="Picture 2" descr="Emoji World Smileys &amp; Emoji:Amazon.com:Appstore for Android">
            <a:extLst>
              <a:ext uri="{FF2B5EF4-FFF2-40B4-BE49-F238E27FC236}">
                <a16:creationId xmlns:a16="http://schemas.microsoft.com/office/drawing/2014/main" id="{1505F364-8DAD-2A2D-5434-FA075703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93" y="2818383"/>
            <a:ext cx="3440611" cy="344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01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7AC92-64BD-8F4A-F2C4-768E1B690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22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B438A-1EB8-6415-DE05-B26550475ED3}"/>
              </a:ext>
            </a:extLst>
          </p:cNvPr>
          <p:cNvSpPr/>
          <p:nvPr/>
        </p:nvSpPr>
        <p:spPr>
          <a:xfrm>
            <a:off x="4515278" y="749652"/>
            <a:ext cx="316144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NO" sz="9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TEORI</a:t>
            </a:r>
          </a:p>
        </p:txBody>
      </p:sp>
      <p:pic>
        <p:nvPicPr>
          <p:cNvPr id="2" name="Picture 2" descr="Pin on Ultimate Customer Service Experience">
            <a:extLst>
              <a:ext uri="{FF2B5EF4-FFF2-40B4-BE49-F238E27FC236}">
                <a16:creationId xmlns:a16="http://schemas.microsoft.com/office/drawing/2014/main" id="{2D631731-48D4-B594-219E-2DCDBA98C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692" y="3356499"/>
            <a:ext cx="3440611" cy="282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123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170" name="Picture 2" descr="Kjetil Olsen Lye - Mathematics and Cybernetics - SINTEF Digital - SINTEF">
            <a:extLst>
              <a:ext uri="{FF2B5EF4-FFF2-40B4-BE49-F238E27FC236}">
                <a16:creationId xmlns:a16="http://schemas.microsoft.com/office/drawing/2014/main" id="{27C291AC-3A32-4632-DD48-C82C85530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435"/>
          <a:stretch/>
        </p:blipFill>
        <p:spPr bwMode="auto"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83" name="Freeform: Shape 7182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172" name="Picture 4" descr="Espen Robstad Jakobsen - NTNU">
            <a:extLst>
              <a:ext uri="{FF2B5EF4-FFF2-40B4-BE49-F238E27FC236}">
                <a16:creationId xmlns:a16="http://schemas.microsoft.com/office/drawing/2014/main" id="{855B2EC9-287E-2C03-B462-55BE479B7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" r="-1" b="-1"/>
          <a:stretch/>
        </p:blipFill>
        <p:spPr bwMode="auto"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5" name="Freeform: Shape 7184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0ADB9-1E8A-4A89-AE65-CBA4E76E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0294DE2-A9F7-6744-B4CB-820F5E05DB83}" type="slidenum">
              <a:rPr lang="en-US" sz="160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23</a:t>
            </a:fld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5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AD81-D458-5B13-B3CB-C7F99D5D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2050" name="Picture 2" descr="Two inverse arrows in opposite direction stock Vector Image">
            <a:extLst>
              <a:ext uri="{FF2B5EF4-FFF2-40B4-BE49-F238E27FC236}">
                <a16:creationId xmlns:a16="http://schemas.microsoft.com/office/drawing/2014/main" id="{C4AC7651-B481-5635-0036-F228D3F0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0" y="135924"/>
            <a:ext cx="2505676" cy="270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nlinear dynamics | Faculty of Engineering | University of Bristol">
            <a:extLst>
              <a:ext uri="{FF2B5EF4-FFF2-40B4-BE49-F238E27FC236}">
                <a16:creationId xmlns:a16="http://schemas.microsoft.com/office/drawing/2014/main" id="{C78ACC6E-EC68-00A2-E116-6D3B91F477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0" y="2584941"/>
            <a:ext cx="6413111" cy="36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tificial intelligence: Blurring lines between sci-fi and reality: why AI  needs responsible policy intervention - The Economic Times">
            <a:extLst>
              <a:ext uri="{FF2B5EF4-FFF2-40B4-BE49-F238E27FC236}">
                <a16:creationId xmlns:a16="http://schemas.microsoft.com/office/drawing/2014/main" id="{B60287B2-C137-F7F9-2FA1-EC4261E7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49" y="326809"/>
            <a:ext cx="4136255" cy="310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are Neural Networks? | IBM">
            <a:extLst>
              <a:ext uri="{FF2B5EF4-FFF2-40B4-BE49-F238E27FC236}">
                <a16:creationId xmlns:a16="http://schemas.microsoft.com/office/drawing/2014/main" id="{0830E0D1-B470-C769-D6B4-0249D805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876" y="502818"/>
            <a:ext cx="3516155" cy="195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at is a neural network? A computer scientist explains">
            <a:extLst>
              <a:ext uri="{FF2B5EF4-FFF2-40B4-BE49-F238E27FC236}">
                <a16:creationId xmlns:a16="http://schemas.microsoft.com/office/drawing/2014/main" id="{B59DAEA3-A23C-AEE2-1092-43792A408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49" y="3531479"/>
            <a:ext cx="3789404" cy="284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3A649-7E1B-AD59-CFE3-399C820E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0084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7C57-39F5-A1CE-8EC8-EA399301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332F8A-BBA9-E6F5-799A-80AF4C35D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876" y="1033339"/>
            <a:ext cx="3263900" cy="469900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2287E7A-A4BD-AFFA-DFCD-FCC6463A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98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7C57-39F5-A1CE-8EC8-EA399301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332F8A-BBA9-E6F5-799A-80AF4C35D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876" y="1033339"/>
            <a:ext cx="32639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9BFA6-1B3E-4268-B12E-F66167BB1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113" y="569341"/>
            <a:ext cx="1485900" cy="482600"/>
          </a:xfrm>
          <a:prstGeom prst="rect">
            <a:avLst/>
          </a:prstGeom>
        </p:spPr>
      </p:pic>
      <p:pic>
        <p:nvPicPr>
          <p:cNvPr id="3074" name="Picture 2" descr="burgers equation">
            <a:extLst>
              <a:ext uri="{FF2B5EF4-FFF2-40B4-BE49-F238E27FC236}">
                <a16:creationId xmlns:a16="http://schemas.microsoft.com/office/drawing/2014/main" id="{DAF8C1B8-E273-6CDF-8DF3-BAF4DF02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480" y="1132193"/>
            <a:ext cx="1707166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6BF96BC-4C71-11D5-5D32-397ADBB96775}"/>
              </a:ext>
            </a:extLst>
          </p:cNvPr>
          <p:cNvSpPr/>
          <p:nvPr/>
        </p:nvSpPr>
        <p:spPr>
          <a:xfrm>
            <a:off x="5014576" y="1220788"/>
            <a:ext cx="3571103" cy="200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C3212-B4EC-BB42-9612-2E5103B7C8BC}"/>
              </a:ext>
            </a:extLst>
          </p:cNvPr>
          <p:cNvSpPr txBox="1"/>
          <p:nvPr/>
        </p:nvSpPr>
        <p:spPr>
          <a:xfrm>
            <a:off x="6311850" y="762682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Numerics</a:t>
            </a:r>
            <a:endParaRPr lang="en-N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37028-F2A5-7BE8-A488-5955ACB46154}"/>
              </a:ext>
            </a:extLst>
          </p:cNvPr>
          <p:cNvSpPr txBox="1"/>
          <p:nvPr/>
        </p:nvSpPr>
        <p:spPr>
          <a:xfrm>
            <a:off x="5596493" y="1505840"/>
            <a:ext cx="2407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All components are known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30A4D-6909-FA3A-7880-18D7A060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4996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7C57-39F5-A1CE-8EC8-EA399301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332F8A-BBA9-E6F5-799A-80AF4C35D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876" y="1033339"/>
            <a:ext cx="32639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9BFA6-1B3E-4268-B12E-F66167BB1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113" y="569341"/>
            <a:ext cx="1485900" cy="482600"/>
          </a:xfrm>
          <a:prstGeom prst="rect">
            <a:avLst/>
          </a:prstGeom>
        </p:spPr>
      </p:pic>
      <p:pic>
        <p:nvPicPr>
          <p:cNvPr id="3074" name="Picture 2" descr="burgers equation">
            <a:extLst>
              <a:ext uri="{FF2B5EF4-FFF2-40B4-BE49-F238E27FC236}">
                <a16:creationId xmlns:a16="http://schemas.microsoft.com/office/drawing/2014/main" id="{DAF8C1B8-E273-6CDF-8DF3-BAF4DF02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480" y="1132193"/>
            <a:ext cx="1707166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6BF96BC-4C71-11D5-5D32-397ADBB96775}"/>
              </a:ext>
            </a:extLst>
          </p:cNvPr>
          <p:cNvSpPr/>
          <p:nvPr/>
        </p:nvSpPr>
        <p:spPr>
          <a:xfrm>
            <a:off x="5014576" y="1220788"/>
            <a:ext cx="3571103" cy="200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C3212-B4EC-BB42-9612-2E5103B7C8BC}"/>
              </a:ext>
            </a:extLst>
          </p:cNvPr>
          <p:cNvSpPr txBox="1"/>
          <p:nvPr/>
        </p:nvSpPr>
        <p:spPr>
          <a:xfrm>
            <a:off x="6311850" y="762682"/>
            <a:ext cx="1281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Observations</a:t>
            </a:r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4AC72-3493-F97B-CAE5-B23442EAD417}"/>
              </a:ext>
            </a:extLst>
          </p:cNvPr>
          <p:cNvSpPr txBox="1"/>
          <p:nvPr/>
        </p:nvSpPr>
        <p:spPr>
          <a:xfrm>
            <a:off x="6158666" y="1540368"/>
            <a:ext cx="1588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Unknown source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C65AC-26D3-7D36-F878-7E1C65B5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5257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7C57-39F5-A1CE-8EC8-EA399301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332F8A-BBA9-E6F5-799A-80AF4C35D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876" y="1033339"/>
            <a:ext cx="32639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9BFA6-1B3E-4268-B12E-F66167BB1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113" y="569341"/>
            <a:ext cx="1485900" cy="482600"/>
          </a:xfrm>
          <a:prstGeom prst="rect">
            <a:avLst/>
          </a:prstGeom>
        </p:spPr>
      </p:pic>
      <p:pic>
        <p:nvPicPr>
          <p:cNvPr id="3074" name="Picture 2" descr="burgers equation">
            <a:extLst>
              <a:ext uri="{FF2B5EF4-FFF2-40B4-BE49-F238E27FC236}">
                <a16:creationId xmlns:a16="http://schemas.microsoft.com/office/drawing/2014/main" id="{DAF8C1B8-E273-6CDF-8DF3-BAF4DF02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480" y="1132193"/>
            <a:ext cx="1707166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6BF96BC-4C71-11D5-5D32-397ADBB96775}"/>
              </a:ext>
            </a:extLst>
          </p:cNvPr>
          <p:cNvSpPr/>
          <p:nvPr/>
        </p:nvSpPr>
        <p:spPr>
          <a:xfrm>
            <a:off x="5014576" y="1220788"/>
            <a:ext cx="3571103" cy="200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C3212-B4EC-BB42-9612-2E5103B7C8BC}"/>
              </a:ext>
            </a:extLst>
          </p:cNvPr>
          <p:cNvSpPr txBox="1"/>
          <p:nvPr/>
        </p:nvSpPr>
        <p:spPr>
          <a:xfrm>
            <a:off x="6311850" y="762682"/>
            <a:ext cx="1281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Observations</a:t>
            </a:r>
            <a:endParaRPr lang="en-NO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ED5653-88CD-0EB1-0F31-7BE133336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76" y="5167312"/>
            <a:ext cx="3263900" cy="4699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173B7BD3-95A1-B9FB-4CF1-6664AF1FB38B}"/>
              </a:ext>
            </a:extLst>
          </p:cNvPr>
          <p:cNvSpPr/>
          <p:nvPr/>
        </p:nvSpPr>
        <p:spPr>
          <a:xfrm rot="5400000">
            <a:off x="1011393" y="3197091"/>
            <a:ext cx="3047425" cy="243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D0229B-7330-BD3A-6A5B-4542077E21BC}"/>
              </a:ext>
            </a:extLst>
          </p:cNvPr>
          <p:cNvSpPr txBox="1"/>
          <p:nvPr/>
        </p:nvSpPr>
        <p:spPr>
          <a:xfrm>
            <a:off x="664720" y="3149410"/>
            <a:ext cx="1536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241388-96C0-C1DD-77B4-FFFC3A4ABC5C}"/>
                  </a:ext>
                </a:extLst>
              </p:cNvPr>
              <p:cNvSpPr txBox="1"/>
              <p:nvPr/>
            </p:nvSpPr>
            <p:spPr>
              <a:xfrm>
                <a:off x="2857027" y="2903189"/>
                <a:ext cx="20183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sz="1600" dirty="0"/>
                  <a:t>We don’t know </a:t>
                </a:r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NO" sz="1600" dirty="0"/>
                  <a:t>,</a:t>
                </a:r>
                <a:br>
                  <a:rPr lang="en-NO" sz="1600" dirty="0"/>
                </a:br>
                <a:r>
                  <a:rPr lang="en-GB" sz="1600" dirty="0"/>
                  <a:t>s</a:t>
                </a:r>
                <a:r>
                  <a:rPr lang="en-NO" sz="1600" dirty="0"/>
                  <a:t>o we put a neural</a:t>
                </a:r>
                <a:br>
                  <a:rPr lang="en-NO" sz="1600" dirty="0"/>
                </a:br>
                <a:r>
                  <a:rPr lang="en-GB" sz="1600" dirty="0"/>
                  <a:t>n</a:t>
                </a:r>
                <a:r>
                  <a:rPr lang="en-NO" sz="1600" dirty="0"/>
                  <a:t>etwork in its place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241388-96C0-C1DD-77B4-FFFC3A4AB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27" y="2903189"/>
                <a:ext cx="2018373" cy="830997"/>
              </a:xfrm>
              <a:prstGeom prst="rect">
                <a:avLst/>
              </a:prstGeom>
              <a:blipFill>
                <a:blip r:embed="rId6"/>
                <a:stretch>
                  <a:fillRect l="-1887" t="-1493" b="-746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5E643A-1A1C-3D2C-DF89-8352716E3518}"/>
              </a:ext>
            </a:extLst>
          </p:cNvPr>
          <p:cNvSpPr txBox="1"/>
          <p:nvPr/>
        </p:nvSpPr>
        <p:spPr>
          <a:xfrm>
            <a:off x="6158666" y="1540368"/>
            <a:ext cx="1588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Unknown source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67C71-602B-3C2E-BDA0-45EAC658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5821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7C57-39F5-A1CE-8EC8-EA399301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332F8A-BBA9-E6F5-799A-80AF4C35D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876" y="1033339"/>
            <a:ext cx="32639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9BFA6-1B3E-4268-B12E-F66167BB1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113" y="569341"/>
            <a:ext cx="1485900" cy="482600"/>
          </a:xfrm>
          <a:prstGeom prst="rect">
            <a:avLst/>
          </a:prstGeom>
        </p:spPr>
      </p:pic>
      <p:pic>
        <p:nvPicPr>
          <p:cNvPr id="3074" name="Picture 2" descr="burgers equation">
            <a:extLst>
              <a:ext uri="{FF2B5EF4-FFF2-40B4-BE49-F238E27FC236}">
                <a16:creationId xmlns:a16="http://schemas.microsoft.com/office/drawing/2014/main" id="{DAF8C1B8-E273-6CDF-8DF3-BAF4DF02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480" y="1132193"/>
            <a:ext cx="1707166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6BF96BC-4C71-11D5-5D32-397ADBB96775}"/>
              </a:ext>
            </a:extLst>
          </p:cNvPr>
          <p:cNvSpPr/>
          <p:nvPr/>
        </p:nvSpPr>
        <p:spPr>
          <a:xfrm>
            <a:off x="5014576" y="1220788"/>
            <a:ext cx="3571103" cy="200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C3212-B4EC-BB42-9612-2E5103B7C8BC}"/>
              </a:ext>
            </a:extLst>
          </p:cNvPr>
          <p:cNvSpPr txBox="1"/>
          <p:nvPr/>
        </p:nvSpPr>
        <p:spPr>
          <a:xfrm>
            <a:off x="6311850" y="762682"/>
            <a:ext cx="1281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Observations</a:t>
            </a:r>
            <a:endParaRPr lang="en-NO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ED5653-88CD-0EB1-0F31-7BE133336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76" y="5167312"/>
            <a:ext cx="3263900" cy="4699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173B7BD3-95A1-B9FB-4CF1-6664AF1FB38B}"/>
              </a:ext>
            </a:extLst>
          </p:cNvPr>
          <p:cNvSpPr/>
          <p:nvPr/>
        </p:nvSpPr>
        <p:spPr>
          <a:xfrm rot="5400000">
            <a:off x="1011393" y="3197091"/>
            <a:ext cx="3047425" cy="243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D0229B-7330-BD3A-6A5B-4542077E21BC}"/>
              </a:ext>
            </a:extLst>
          </p:cNvPr>
          <p:cNvSpPr txBox="1"/>
          <p:nvPr/>
        </p:nvSpPr>
        <p:spPr>
          <a:xfrm>
            <a:off x="664720" y="3149410"/>
            <a:ext cx="1536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241388-96C0-C1DD-77B4-FFFC3A4ABC5C}"/>
                  </a:ext>
                </a:extLst>
              </p:cNvPr>
              <p:cNvSpPr txBox="1"/>
              <p:nvPr/>
            </p:nvSpPr>
            <p:spPr>
              <a:xfrm>
                <a:off x="2857027" y="2903189"/>
                <a:ext cx="20183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sz="1600" dirty="0"/>
                  <a:t>We don’t know </a:t>
                </a:r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NO" sz="1600" dirty="0"/>
                  <a:t>,</a:t>
                </a:r>
                <a:br>
                  <a:rPr lang="en-NO" sz="1600" dirty="0"/>
                </a:br>
                <a:r>
                  <a:rPr lang="en-GB" sz="1600" dirty="0"/>
                  <a:t>s</a:t>
                </a:r>
                <a:r>
                  <a:rPr lang="en-NO" sz="1600" dirty="0"/>
                  <a:t>o we put a neural</a:t>
                </a:r>
                <a:br>
                  <a:rPr lang="en-NO" sz="1600" dirty="0"/>
                </a:br>
                <a:r>
                  <a:rPr lang="en-GB" sz="1600" dirty="0"/>
                  <a:t>n</a:t>
                </a:r>
                <a:r>
                  <a:rPr lang="en-NO" sz="1600" dirty="0"/>
                  <a:t>etwork in its place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241388-96C0-C1DD-77B4-FFFC3A4AB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27" y="2903189"/>
                <a:ext cx="2018373" cy="830997"/>
              </a:xfrm>
              <a:prstGeom prst="rect">
                <a:avLst/>
              </a:prstGeom>
              <a:blipFill>
                <a:blip r:embed="rId6"/>
                <a:stretch>
                  <a:fillRect l="-1887" t="-1493" b="-746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5E643A-1A1C-3D2C-DF89-8352716E3518}"/>
              </a:ext>
            </a:extLst>
          </p:cNvPr>
          <p:cNvSpPr txBox="1"/>
          <p:nvPr/>
        </p:nvSpPr>
        <p:spPr>
          <a:xfrm>
            <a:off x="6158666" y="1540368"/>
            <a:ext cx="1588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Unknown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0BD0A-134B-9E15-788B-B3070FBF1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0746" y="4491525"/>
            <a:ext cx="1485900" cy="571500"/>
          </a:xfrm>
          <a:prstGeom prst="rect">
            <a:avLst/>
          </a:prstGeom>
        </p:spPr>
      </p:pic>
      <p:pic>
        <p:nvPicPr>
          <p:cNvPr id="5" name="Picture 4" descr="burgers equation">
            <a:extLst>
              <a:ext uri="{FF2B5EF4-FFF2-40B4-BE49-F238E27FC236}">
                <a16:creationId xmlns:a16="http://schemas.microsoft.com/office/drawing/2014/main" id="{599BE985-5338-7675-3102-ABEFD530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113" y="5167312"/>
            <a:ext cx="170716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7E6A99-65FC-3DB4-BCD3-57802DBAB7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3690"/>
          <a:stretch/>
        </p:blipFill>
        <p:spPr>
          <a:xfrm>
            <a:off x="10063046" y="5167312"/>
            <a:ext cx="852967" cy="38182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65CBDE5-3D96-1625-95C1-9BE2F913595A}"/>
              </a:ext>
            </a:extLst>
          </p:cNvPr>
          <p:cNvSpPr/>
          <p:nvPr/>
        </p:nvSpPr>
        <p:spPr>
          <a:xfrm>
            <a:off x="5014576" y="5296690"/>
            <a:ext cx="3571103" cy="211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74FB4-FCAD-755A-2405-7B55422E23AD}"/>
              </a:ext>
            </a:extLst>
          </p:cNvPr>
          <p:cNvSpPr txBox="1"/>
          <p:nvPr/>
        </p:nvSpPr>
        <p:spPr>
          <a:xfrm>
            <a:off x="6311851" y="4852024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Numerics</a:t>
            </a:r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469C75-C49F-AADF-9213-29540694B3BC}"/>
                  </a:ext>
                </a:extLst>
              </p:cNvPr>
              <p:cNvSpPr txBox="1"/>
              <p:nvPr/>
            </p:nvSpPr>
            <p:spPr>
              <a:xfrm>
                <a:off x="5364573" y="5627386"/>
                <a:ext cx="28711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sz="1600" dirty="0"/>
                  <a:t>All operations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NO" sz="1600" dirty="0"/>
                  <a:t> are recorded</a:t>
                </a:r>
                <a:br>
                  <a:rPr lang="en-NO" sz="1600" dirty="0"/>
                </a:br>
                <a:r>
                  <a:rPr lang="en-NO" sz="1600" dirty="0"/>
                  <a:t>for backpropagation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469C75-C49F-AADF-9213-29540694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573" y="5627386"/>
                <a:ext cx="2871107" cy="584775"/>
              </a:xfrm>
              <a:prstGeom prst="rect">
                <a:avLst/>
              </a:prstGeom>
              <a:blipFill>
                <a:blip r:embed="rId9"/>
                <a:stretch>
                  <a:fillRect l="-881" t="-4255" r="-441" b="-1063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073DEAC-84B9-5FDB-1594-0CAF08AB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1566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7C57-39F5-A1CE-8EC8-EA399301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332F8A-BBA9-E6F5-799A-80AF4C35D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876" y="1033339"/>
            <a:ext cx="32639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D9BFA6-1B3E-4268-B12E-F66167BB1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113" y="569341"/>
            <a:ext cx="1485900" cy="482600"/>
          </a:xfrm>
          <a:prstGeom prst="rect">
            <a:avLst/>
          </a:prstGeom>
        </p:spPr>
      </p:pic>
      <p:pic>
        <p:nvPicPr>
          <p:cNvPr id="3074" name="Picture 2" descr="burgers equation">
            <a:extLst>
              <a:ext uri="{FF2B5EF4-FFF2-40B4-BE49-F238E27FC236}">
                <a16:creationId xmlns:a16="http://schemas.microsoft.com/office/drawing/2014/main" id="{DAF8C1B8-E273-6CDF-8DF3-BAF4DF02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480" y="1132193"/>
            <a:ext cx="1707166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6BF96BC-4C71-11D5-5D32-397ADBB96775}"/>
              </a:ext>
            </a:extLst>
          </p:cNvPr>
          <p:cNvSpPr/>
          <p:nvPr/>
        </p:nvSpPr>
        <p:spPr>
          <a:xfrm>
            <a:off x="5014576" y="1220788"/>
            <a:ext cx="3571103" cy="200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C3212-B4EC-BB42-9612-2E5103B7C8BC}"/>
              </a:ext>
            </a:extLst>
          </p:cNvPr>
          <p:cNvSpPr txBox="1"/>
          <p:nvPr/>
        </p:nvSpPr>
        <p:spPr>
          <a:xfrm>
            <a:off x="6311850" y="762682"/>
            <a:ext cx="1281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Observations</a:t>
            </a:r>
            <a:endParaRPr lang="en-NO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ED5653-88CD-0EB1-0F31-7BE133336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76" y="5167312"/>
            <a:ext cx="3263900" cy="4699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173B7BD3-95A1-B9FB-4CF1-6664AF1FB38B}"/>
              </a:ext>
            </a:extLst>
          </p:cNvPr>
          <p:cNvSpPr/>
          <p:nvPr/>
        </p:nvSpPr>
        <p:spPr>
          <a:xfrm rot="5400000">
            <a:off x="1011393" y="3197091"/>
            <a:ext cx="3047425" cy="243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D0229B-7330-BD3A-6A5B-4542077E21BC}"/>
              </a:ext>
            </a:extLst>
          </p:cNvPr>
          <p:cNvSpPr txBox="1"/>
          <p:nvPr/>
        </p:nvSpPr>
        <p:spPr>
          <a:xfrm>
            <a:off x="664720" y="3149410"/>
            <a:ext cx="1536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241388-96C0-C1DD-77B4-FFFC3A4ABC5C}"/>
                  </a:ext>
                </a:extLst>
              </p:cNvPr>
              <p:cNvSpPr txBox="1"/>
              <p:nvPr/>
            </p:nvSpPr>
            <p:spPr>
              <a:xfrm>
                <a:off x="2857027" y="2903189"/>
                <a:ext cx="20183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sz="1600" dirty="0"/>
                  <a:t>We don’t know </a:t>
                </a:r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NO" sz="1600" dirty="0"/>
                  <a:t>,</a:t>
                </a:r>
                <a:br>
                  <a:rPr lang="en-NO" sz="1600" dirty="0"/>
                </a:br>
                <a:r>
                  <a:rPr lang="en-GB" sz="1600" dirty="0"/>
                  <a:t>s</a:t>
                </a:r>
                <a:r>
                  <a:rPr lang="en-NO" sz="1600" dirty="0"/>
                  <a:t>o we put a neural</a:t>
                </a:r>
                <a:br>
                  <a:rPr lang="en-NO" sz="1600" dirty="0"/>
                </a:br>
                <a:r>
                  <a:rPr lang="en-GB" sz="1600" dirty="0"/>
                  <a:t>n</a:t>
                </a:r>
                <a:r>
                  <a:rPr lang="en-NO" sz="1600" dirty="0"/>
                  <a:t>etwork in its place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241388-96C0-C1DD-77B4-FFFC3A4AB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27" y="2903189"/>
                <a:ext cx="2018373" cy="830997"/>
              </a:xfrm>
              <a:prstGeom prst="rect">
                <a:avLst/>
              </a:prstGeom>
              <a:blipFill>
                <a:blip r:embed="rId6"/>
                <a:stretch>
                  <a:fillRect l="-1887" t="-1493" b="-7463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5E643A-1A1C-3D2C-DF89-8352716E3518}"/>
              </a:ext>
            </a:extLst>
          </p:cNvPr>
          <p:cNvSpPr txBox="1"/>
          <p:nvPr/>
        </p:nvSpPr>
        <p:spPr>
          <a:xfrm>
            <a:off x="6158666" y="1540368"/>
            <a:ext cx="1588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Unknown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0BD0A-134B-9E15-788B-B3070FBF1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0746" y="4491525"/>
            <a:ext cx="1485900" cy="571500"/>
          </a:xfrm>
          <a:prstGeom prst="rect">
            <a:avLst/>
          </a:prstGeom>
        </p:spPr>
      </p:pic>
      <p:pic>
        <p:nvPicPr>
          <p:cNvPr id="5" name="Picture 4" descr="burgers equation">
            <a:extLst>
              <a:ext uri="{FF2B5EF4-FFF2-40B4-BE49-F238E27FC236}">
                <a16:creationId xmlns:a16="http://schemas.microsoft.com/office/drawing/2014/main" id="{599BE985-5338-7675-3102-ABEFD530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113" y="5167312"/>
            <a:ext cx="170716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7E6A99-65FC-3DB4-BCD3-57802DBAB7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3690"/>
          <a:stretch/>
        </p:blipFill>
        <p:spPr>
          <a:xfrm>
            <a:off x="10063046" y="5167312"/>
            <a:ext cx="852967" cy="38182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F65CBDE5-3D96-1625-95C1-9BE2F913595A}"/>
              </a:ext>
            </a:extLst>
          </p:cNvPr>
          <p:cNvSpPr/>
          <p:nvPr/>
        </p:nvSpPr>
        <p:spPr>
          <a:xfrm>
            <a:off x="5014576" y="5296690"/>
            <a:ext cx="3571103" cy="2111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774FB4-FCAD-755A-2405-7B55422E23AD}"/>
              </a:ext>
            </a:extLst>
          </p:cNvPr>
          <p:cNvSpPr txBox="1"/>
          <p:nvPr/>
        </p:nvSpPr>
        <p:spPr>
          <a:xfrm>
            <a:off x="6311851" y="4852024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Numerics</a:t>
            </a:r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469C75-C49F-AADF-9213-29540694B3BC}"/>
                  </a:ext>
                </a:extLst>
              </p:cNvPr>
              <p:cNvSpPr txBox="1"/>
              <p:nvPr/>
            </p:nvSpPr>
            <p:spPr>
              <a:xfrm>
                <a:off x="5364573" y="5627386"/>
                <a:ext cx="28711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sz="1600" dirty="0"/>
                  <a:t>All operations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b-NO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NO" sz="1600" dirty="0"/>
                  <a:t> are recorded</a:t>
                </a:r>
                <a:br>
                  <a:rPr lang="en-NO" sz="1600" dirty="0"/>
                </a:br>
                <a:r>
                  <a:rPr lang="en-NO" sz="1600" dirty="0"/>
                  <a:t>for backpropagation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469C75-C49F-AADF-9213-29540694B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573" y="5627386"/>
                <a:ext cx="2871107" cy="584775"/>
              </a:xfrm>
              <a:prstGeom prst="rect">
                <a:avLst/>
              </a:prstGeom>
              <a:blipFill>
                <a:blip r:embed="rId9"/>
                <a:stretch>
                  <a:fillRect l="-881" t="-4255" r="-441" b="-1063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Up-down Arrow 13">
            <a:extLst>
              <a:ext uri="{FF2B5EF4-FFF2-40B4-BE49-F238E27FC236}">
                <a16:creationId xmlns:a16="http://schemas.microsoft.com/office/drawing/2014/main" id="{79960A95-2FCC-889A-3460-C8577F700BAA}"/>
              </a:ext>
            </a:extLst>
          </p:cNvPr>
          <p:cNvSpPr/>
          <p:nvPr/>
        </p:nvSpPr>
        <p:spPr>
          <a:xfrm>
            <a:off x="10063046" y="2553064"/>
            <a:ext cx="172994" cy="184717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1673B-BDA1-98C1-66F2-BD6F6E60223F}"/>
              </a:ext>
            </a:extLst>
          </p:cNvPr>
          <p:cNvSpPr txBox="1"/>
          <p:nvPr/>
        </p:nvSpPr>
        <p:spPr>
          <a:xfrm>
            <a:off x="10355376" y="327358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600" dirty="0"/>
              <a:t>Loss</a:t>
            </a:r>
            <a:endParaRPr lang="en-NO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F8E165-481A-F690-2C77-FDD6A063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94DE2-A9F7-6744-B4CB-820F5E05DB83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9846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165</Words>
  <Application>Microsoft Macintosh PowerPoint</Application>
  <PresentationFormat>Widescreen</PresentationFormat>
  <Paragraphs>57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Meiryo</vt:lpstr>
      <vt:lpstr>Arial</vt:lpstr>
      <vt:lpstr>Calibri</vt:lpstr>
      <vt:lpstr>Calibri Light</vt:lpstr>
      <vt:lpstr>Cambria Math</vt:lpstr>
      <vt:lpstr>Office Theme</vt:lpstr>
      <vt:lpstr>PowerPoint Presentation</vt:lpstr>
      <vt:lpstr>AI assisted numerics for inverse problems in nonlinear transport</vt:lpstr>
      <vt:lpstr>PowerPoint Presentation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Bendik Skundberg Waade</dc:creator>
  <cp:lastModifiedBy>Bendik Skundberg Waade</cp:lastModifiedBy>
  <cp:revision>7</cp:revision>
  <dcterms:created xsi:type="dcterms:W3CDTF">2023-05-01T09:12:50Z</dcterms:created>
  <dcterms:modified xsi:type="dcterms:W3CDTF">2023-05-04T07:29:07Z</dcterms:modified>
</cp:coreProperties>
</file>